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6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86344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1973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05750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사각형: 둥근 위쪽 모서리 6">
            <a:extLst>
              <a:ext uri="{FF2B5EF4-FFF2-40B4-BE49-F238E27FC236}">
                <a16:creationId xmlns:a16="http://schemas.microsoft.com/office/drawing/2014/main" id="{371BCBC1-17D3-DA82-F139-5BC5EEC67A20}"/>
              </a:ext>
            </a:extLst>
          </p:cNvPr>
          <p:cNvSpPr/>
          <p:nvPr userDrawn="1"/>
        </p:nvSpPr>
        <p:spPr>
          <a:xfrm flipV="1">
            <a:off x="0" y="-3"/>
            <a:ext cx="6858000" cy="721897"/>
          </a:xfrm>
          <a:prstGeom prst="round2SameRect">
            <a:avLst>
              <a:gd name="adj1" fmla="val 19565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D5BE2B82-C59A-3CFB-CFB6-4B59C8F102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3380" y="100944"/>
            <a:ext cx="1279443" cy="52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201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31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3499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39804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407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3300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034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66324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D7F7E-8D08-4B03-9A38-486E8EDA47EB}" type="datetimeFigureOut">
              <a:rPr lang="ko-KR" altLang="en-US" smtClean="0"/>
              <a:t>2023-05-19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AE3D-60B3-488E-B9FE-79248CC09CD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3332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그림 5">
            <a:extLst>
              <a:ext uri="{FF2B5EF4-FFF2-40B4-BE49-F238E27FC236}">
                <a16:creationId xmlns:a16="http://schemas.microsoft.com/office/drawing/2014/main" id="{1369D825-80D2-4D4B-8C25-0DA630BE86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34" r="5482" b="29489"/>
          <a:stretch/>
        </p:blipFill>
        <p:spPr>
          <a:xfrm>
            <a:off x="1774653" y="791865"/>
            <a:ext cx="3308685" cy="1403881"/>
          </a:xfrm>
          <a:prstGeom prst="rect">
            <a:avLst/>
          </a:prstGeom>
        </p:spPr>
      </p:pic>
      <p:sp>
        <p:nvSpPr>
          <p:cNvPr id="7" name="사각형: 둥근 위쪽 모서리 6">
            <a:extLst>
              <a:ext uri="{FF2B5EF4-FFF2-40B4-BE49-F238E27FC236}">
                <a16:creationId xmlns:a16="http://schemas.microsoft.com/office/drawing/2014/main" id="{9995F7B8-D733-0C72-AE24-7A9C42078C70}"/>
              </a:ext>
            </a:extLst>
          </p:cNvPr>
          <p:cNvSpPr/>
          <p:nvPr/>
        </p:nvSpPr>
        <p:spPr>
          <a:xfrm>
            <a:off x="0" y="9180292"/>
            <a:ext cx="6858000" cy="725104"/>
          </a:xfrm>
          <a:prstGeom prst="round2SameRect">
            <a:avLst>
              <a:gd name="adj1" fmla="val 43216"/>
              <a:gd name="adj2" fmla="val 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A945E4-38D3-059A-FA87-5247636E99CE}"/>
              </a:ext>
            </a:extLst>
          </p:cNvPr>
          <p:cNvSpPr txBox="1"/>
          <p:nvPr/>
        </p:nvSpPr>
        <p:spPr>
          <a:xfrm>
            <a:off x="436861" y="9373567"/>
            <a:ext cx="59842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>
                <a:solidFill>
                  <a:schemeClr val="bg1"/>
                </a:solidFill>
                <a:latin typeface="Century Gothic" panose="020B0502020202020204" pitchFamily="34" charset="0"/>
                <a:cs typeface="Aharoni" panose="02010803020104030203" pitchFamily="2" charset="-79"/>
              </a:rPr>
              <a:t>www.pitchkorea.com</a:t>
            </a:r>
            <a:endParaRPr lang="ko-KR" altLang="en-US" sz="1200">
              <a:solidFill>
                <a:schemeClr val="bg1"/>
              </a:solidFill>
              <a:latin typeface="Century Gothic" panose="020B0502020202020204" pitchFamily="34" charset="0"/>
              <a:cs typeface="Aharoni" panose="02010803020104030203" pitchFamily="2" charset="-79"/>
            </a:endParaRP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AFED2AF3-B416-96F1-F1DE-B5B39187B0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60" y="2795911"/>
            <a:ext cx="5984271" cy="598427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5D93A11-68E7-534F-39D6-243924D9DE3D}"/>
              </a:ext>
            </a:extLst>
          </p:cNvPr>
          <p:cNvSpPr txBox="1"/>
          <p:nvPr/>
        </p:nvSpPr>
        <p:spPr>
          <a:xfrm>
            <a:off x="0" y="2356415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>
                <a:solidFill>
                  <a:schemeClr val="bg1"/>
                </a:solidFill>
              </a:rPr>
              <a:t>고열 베어링 </a:t>
            </a:r>
            <a:r>
              <a:rPr lang="en-US" altLang="ko-KR" b="1">
                <a:solidFill>
                  <a:schemeClr val="bg1"/>
                </a:solidFill>
              </a:rPr>
              <a:t>200/250/350</a:t>
            </a:r>
            <a:r>
              <a:rPr lang="ko-KR" altLang="en-US" b="1">
                <a:solidFill>
                  <a:schemeClr val="bg1"/>
                </a:solidFill>
              </a:rPr>
              <a:t>도</a:t>
            </a:r>
          </a:p>
        </p:txBody>
      </p:sp>
    </p:spTree>
    <p:extLst>
      <p:ext uri="{BB962C8B-B14F-4D97-AF65-F5344CB8AC3E}">
        <p14:creationId xmlns:p14="http://schemas.microsoft.com/office/powerpoint/2010/main" val="1214350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549A27-A82D-2BE0-C02A-D2C3106FBA6F}"/>
              </a:ext>
            </a:extLst>
          </p:cNvPr>
          <p:cNvSpPr txBox="1"/>
          <p:nvPr/>
        </p:nvSpPr>
        <p:spPr>
          <a:xfrm>
            <a:off x="375776" y="5085488"/>
            <a:ext cx="607512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HT200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Temperature limited : 200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℃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ko-K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HT280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Temperature limited : 280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℃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en-US" altLang="ko-K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HT350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Temperature limited : 350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℃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* Operating speed must be 0~250 rpm.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lang="en-US" altLang="ko-KR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Components of common application</a:t>
            </a:r>
            <a:br>
              <a:rPr lang="en-US" altLang="ko-KR" sz="16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Steel rivet cage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C4 clearance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2ZR sealing</a:t>
            </a:r>
            <a:b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altLang="ko-KR" sz="1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Phosphated</a:t>
            </a:r>
            <a:r>
              <a:rPr lang="ko-KR" altLang="en-US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altLang="ko-KR" sz="1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coating</a:t>
            </a:r>
            <a:endParaRPr lang="ko-KR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15ED4E-2A74-5E35-2228-3AAF2CD53AB3}"/>
              </a:ext>
            </a:extLst>
          </p:cNvPr>
          <p:cNvSpPr txBox="1"/>
          <p:nvPr/>
        </p:nvSpPr>
        <p:spPr>
          <a:xfrm>
            <a:off x="375777" y="1188750"/>
            <a:ext cx="607512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/>
              <a:t>HT200</a:t>
            </a:r>
            <a:br>
              <a:rPr lang="en-US" altLang="ko-KR" sz="1400" dirty="0"/>
            </a:br>
            <a:r>
              <a:rPr lang="ko-KR" altLang="en-US" sz="1400" dirty="0"/>
              <a:t>최대 사용 온도</a:t>
            </a:r>
            <a:r>
              <a:rPr lang="en-US" altLang="ko-KR" sz="1400" dirty="0"/>
              <a:t> : 200</a:t>
            </a:r>
            <a:r>
              <a:rPr lang="ko-KR" altLang="en-US" sz="1400" dirty="0"/>
              <a:t>도 </a:t>
            </a:r>
            <a:br>
              <a:rPr lang="en-US" altLang="ko-KR" sz="1400" dirty="0"/>
            </a:br>
            <a:endParaRPr lang="en-US" altLang="ko-KR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/>
              <a:t>HT280</a:t>
            </a:r>
            <a:br>
              <a:rPr lang="en-US" altLang="ko-KR" sz="1400" dirty="0"/>
            </a:br>
            <a:r>
              <a:rPr lang="ko-KR" altLang="en-US" sz="1400" dirty="0"/>
              <a:t>최대 사용 온도</a:t>
            </a:r>
            <a:r>
              <a:rPr lang="en-US" altLang="ko-KR" sz="1400" dirty="0"/>
              <a:t> : 280</a:t>
            </a:r>
            <a:r>
              <a:rPr lang="ko-KR" altLang="en-US" sz="1400" dirty="0"/>
              <a:t>도 </a:t>
            </a:r>
            <a:br>
              <a:rPr lang="en-US" altLang="ko-KR" sz="1400" dirty="0"/>
            </a:br>
            <a:endParaRPr lang="en-US" altLang="ko-KR" sz="1400" dirty="0"/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ko-KR" sz="2000" b="1" dirty="0"/>
              <a:t>HT350</a:t>
            </a:r>
            <a:br>
              <a:rPr lang="en-US" altLang="ko-KR" sz="1400" dirty="0"/>
            </a:br>
            <a:r>
              <a:rPr lang="ko-KR" altLang="en-US" sz="1400" dirty="0"/>
              <a:t>최대 사용 온도 </a:t>
            </a:r>
            <a:r>
              <a:rPr lang="en-US" altLang="ko-KR" sz="1400" dirty="0"/>
              <a:t>: 350</a:t>
            </a:r>
            <a:r>
              <a:rPr lang="ko-KR" altLang="en-US" sz="1400" dirty="0"/>
              <a:t>도</a:t>
            </a:r>
            <a:r>
              <a:rPr lang="en-US" altLang="ko-KR" sz="1400" dirty="0"/>
              <a:t> </a:t>
            </a:r>
            <a:br>
              <a:rPr lang="en-US" altLang="ko-KR" sz="1400" dirty="0"/>
            </a:br>
            <a:r>
              <a:rPr lang="en-US" altLang="ko-KR" sz="1400" dirty="0"/>
              <a:t>* </a:t>
            </a:r>
            <a:r>
              <a:rPr lang="ko-KR" altLang="en-US" sz="1400" dirty="0"/>
              <a:t>작동 스피드는 </a:t>
            </a:r>
            <a:r>
              <a:rPr lang="en-US" altLang="ko-KR" sz="1400" dirty="0"/>
              <a:t>0~250 rpm </a:t>
            </a:r>
            <a:r>
              <a:rPr lang="ko-KR" altLang="en-US" sz="1400" dirty="0"/>
              <a:t>이하로 제한</a:t>
            </a:r>
            <a:endParaRPr lang="en-US" altLang="ko-KR" sz="1400" dirty="0"/>
          </a:p>
          <a:p>
            <a:endParaRPr lang="en-US" altLang="ko-KR" sz="1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1600" b="1" dirty="0"/>
              <a:t>공통 적용 사항</a:t>
            </a:r>
            <a:br>
              <a:rPr lang="en-US" altLang="ko-KR" sz="1400" dirty="0"/>
            </a:br>
            <a:r>
              <a:rPr lang="ko-KR" altLang="en-US" sz="1400" dirty="0"/>
              <a:t>스틸 </a:t>
            </a:r>
            <a:r>
              <a:rPr lang="ko-KR" altLang="en-US" sz="1400" dirty="0" err="1"/>
              <a:t>리벳</a:t>
            </a:r>
            <a:r>
              <a:rPr lang="ko-KR" altLang="en-US" sz="1400" dirty="0"/>
              <a:t> </a:t>
            </a:r>
            <a:r>
              <a:rPr lang="ko-KR" altLang="en-US" sz="1400" dirty="0" err="1"/>
              <a:t>케이지</a:t>
            </a:r>
            <a:br>
              <a:rPr lang="en-US" altLang="ko-KR" sz="1400" dirty="0"/>
            </a:br>
            <a:r>
              <a:rPr lang="en-US" altLang="ko-KR" sz="1400" dirty="0"/>
              <a:t>C4 </a:t>
            </a:r>
            <a:r>
              <a:rPr lang="ko-KR" altLang="en-US" sz="1400" dirty="0"/>
              <a:t>클리어런스 틈새</a:t>
            </a:r>
            <a:br>
              <a:rPr lang="en-US" altLang="ko-KR" sz="1400" dirty="0"/>
            </a:br>
            <a:r>
              <a:rPr lang="en-US" altLang="ko-KR" sz="1400" dirty="0"/>
              <a:t>2ZR </a:t>
            </a:r>
            <a:r>
              <a:rPr lang="ko-KR" altLang="en-US" sz="1400" dirty="0" err="1"/>
              <a:t>실링</a:t>
            </a:r>
            <a:r>
              <a:rPr lang="ko-KR" altLang="en-US" sz="1400" dirty="0"/>
              <a:t> 봉인</a:t>
            </a:r>
            <a:br>
              <a:rPr lang="en-US" altLang="ko-KR" sz="1400" dirty="0"/>
            </a:br>
            <a:r>
              <a:rPr lang="ko-KR" altLang="en-US" sz="1400" dirty="0"/>
              <a:t>인산 망간 코팅</a:t>
            </a:r>
            <a:endParaRPr lang="en-US" altLang="ko-KR" sz="1400" dirty="0"/>
          </a:p>
        </p:txBody>
      </p:sp>
    </p:spTree>
    <p:extLst>
      <p:ext uri="{BB962C8B-B14F-4D97-AF65-F5344CB8AC3E}">
        <p14:creationId xmlns:p14="http://schemas.microsoft.com/office/powerpoint/2010/main" val="2620833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0208A1E6-7E5F-406D-C1CE-ABB4D3B0A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2392835"/>
              </p:ext>
            </p:extLst>
          </p:nvPr>
        </p:nvGraphicFramePr>
        <p:xfrm>
          <a:off x="471487" y="4396692"/>
          <a:ext cx="5915025" cy="445927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6572875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38590830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2013942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947144544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4159615963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09213955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6569399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80726924"/>
                    </a:ext>
                  </a:extLst>
                </a:gridCol>
              </a:tblGrid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Bearing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Limited speed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8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Code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4343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6,290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2,330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5916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6,090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2,180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72984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5,860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2,020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5747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5,560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1,850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022052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5,450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1,650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044604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1,430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152316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4,480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1,150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22698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4,100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51208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3,700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98967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6009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3,300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0.25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8897543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2,900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0.28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24149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2,500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7846966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2,130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903571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1,920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439527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1,690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375884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296B589A-29E2-5313-E8E3-4B278039AB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79"/>
          <a:stretch/>
        </p:blipFill>
        <p:spPr>
          <a:xfrm>
            <a:off x="4092880" y="1187491"/>
            <a:ext cx="1264133" cy="26326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713510-AB86-6ED8-3672-0E4A526DD93E}"/>
              </a:ext>
            </a:extLst>
          </p:cNvPr>
          <p:cNvSpPr txBox="1"/>
          <p:nvPr/>
        </p:nvSpPr>
        <p:spPr>
          <a:xfrm>
            <a:off x="375781" y="87682"/>
            <a:ext cx="207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</a:rPr>
              <a:t>HT200 - 60</a:t>
            </a: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10" name="그림 9">
            <a:extLst>
              <a:ext uri="{FF2B5EF4-FFF2-40B4-BE49-F238E27FC236}">
                <a16:creationId xmlns:a16="http://schemas.microsoft.com/office/drawing/2014/main" id="{EA447EF3-636A-1B80-7DF1-CB50FAA0886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044" t="18218" r="23226" b="3503"/>
          <a:stretch/>
        </p:blipFill>
        <p:spPr>
          <a:xfrm>
            <a:off x="1038665" y="1269078"/>
            <a:ext cx="2079320" cy="240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786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0208A1E6-7E5F-406D-C1CE-ABB4D3B0A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334876"/>
              </p:ext>
            </p:extLst>
          </p:nvPr>
        </p:nvGraphicFramePr>
        <p:xfrm>
          <a:off x="471487" y="4396692"/>
          <a:ext cx="5915025" cy="445927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6572875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38590830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2013942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947144544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4159615963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09213955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6569399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80726924"/>
                    </a:ext>
                  </a:extLst>
                </a:gridCol>
              </a:tblGrid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Bearing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Limited speed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8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Code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4343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6,060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2,240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5916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5,630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2,010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72984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5,520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5747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5,380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1,540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022052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044604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4,550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1,230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152316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4,100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22698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3,700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51208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3,300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0.38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98967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6209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3,050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0.43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8897543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2,590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24149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2,220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0.62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7846966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1,960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0.79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903571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0.98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439527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1,580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1.06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375884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296B589A-29E2-5313-E8E3-4B278039AB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79"/>
          <a:stretch/>
        </p:blipFill>
        <p:spPr>
          <a:xfrm>
            <a:off x="4092880" y="1187491"/>
            <a:ext cx="1264133" cy="26326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713510-AB86-6ED8-3672-0E4A526DD93E}"/>
              </a:ext>
            </a:extLst>
          </p:cNvPr>
          <p:cNvSpPr txBox="1"/>
          <p:nvPr/>
        </p:nvSpPr>
        <p:spPr>
          <a:xfrm>
            <a:off x="375781" y="87682"/>
            <a:ext cx="207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</a:rPr>
              <a:t>HT200 - 62</a:t>
            </a: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5B506DA0-6630-F77E-F742-C7647E28605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044" t="18218" r="23226" b="3503"/>
          <a:stretch/>
        </p:blipFill>
        <p:spPr>
          <a:xfrm>
            <a:off x="1038665" y="1269078"/>
            <a:ext cx="2079320" cy="240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167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표 2">
            <a:extLst>
              <a:ext uri="{FF2B5EF4-FFF2-40B4-BE49-F238E27FC236}">
                <a16:creationId xmlns:a16="http://schemas.microsoft.com/office/drawing/2014/main" id="{0208A1E6-7E5F-406D-C1CE-ABB4D3B0A8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04906"/>
              </p:ext>
            </p:extLst>
          </p:nvPr>
        </p:nvGraphicFramePr>
        <p:xfrm>
          <a:off x="471487" y="4396692"/>
          <a:ext cx="5915025" cy="4459270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630936">
                  <a:extLst>
                    <a:ext uri="{9D8B030D-6E8A-4147-A177-3AD203B41FA5}">
                      <a16:colId xmlns:a16="http://schemas.microsoft.com/office/drawing/2014/main" val="65728751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538590830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20139428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2947144544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4159615963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09213955"/>
                    </a:ext>
                  </a:extLst>
                </a:gridCol>
                <a:gridCol w="920115">
                  <a:extLst>
                    <a:ext uri="{9D8B030D-6E8A-4147-A177-3AD203B41FA5}">
                      <a16:colId xmlns:a16="http://schemas.microsoft.com/office/drawing/2014/main" val="3965693992"/>
                    </a:ext>
                  </a:extLst>
                </a:gridCol>
                <a:gridCol w="630936">
                  <a:extLst>
                    <a:ext uri="{9D8B030D-6E8A-4147-A177-3AD203B41FA5}">
                      <a16:colId xmlns:a16="http://schemas.microsoft.com/office/drawing/2014/main" val="4080726924"/>
                    </a:ext>
                  </a:extLst>
                </a:gridCol>
              </a:tblGrid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Bearing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B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Limited speed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Weight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768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Code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u="none" strike="noStrike">
                          <a:solidFill>
                            <a:srgbClr val="000000"/>
                          </a:solidFill>
                          <a:effectLst/>
                        </a:rPr>
                        <a:t>mm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2ZR-HT200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2ZR-HT250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u="none" strike="noStrike">
                          <a:solidFill>
                            <a:srgbClr val="000000"/>
                          </a:solidFill>
                          <a:effectLst/>
                        </a:rPr>
                        <a:t>2ZR-HT350</a:t>
                      </a:r>
                      <a:endParaRPr lang="en-US" sz="1100" b="1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kg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424343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5,670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1,890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9335916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5,520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1872984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5,380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1,580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0.09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9015747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5,000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1,430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0.12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90220520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4,580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1,270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0.16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80446044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4,170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1,040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0.24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6152316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6306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3,710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840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0.36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9722698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3,290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0.48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196512089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6308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90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2,900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0.64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77989670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6309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100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2,500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0.85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928897543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110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27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2,170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520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1.10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720241495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6311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120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29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1,960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1.39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77846966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6312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130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31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1,750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430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1.75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34903571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6313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140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33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1,560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2.07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03439527"/>
                  </a:ext>
                </a:extLst>
              </a:tr>
              <a:tr h="26231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6314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70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150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35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1,380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390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50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0" u="none" strike="noStrike">
                          <a:solidFill>
                            <a:srgbClr val="000000"/>
                          </a:solidFill>
                          <a:effectLst/>
                        </a:rPr>
                        <a:t>2.51 </a:t>
                      </a:r>
                      <a:endParaRPr lang="en-US" altLang="ko-KR" sz="1100" b="0" i="0" u="none" strike="noStrike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1375884"/>
                  </a:ext>
                </a:extLst>
              </a:tr>
            </a:tbl>
          </a:graphicData>
        </a:graphic>
      </p:graphicFrame>
      <p:pic>
        <p:nvPicPr>
          <p:cNvPr id="7" name="그림 6">
            <a:extLst>
              <a:ext uri="{FF2B5EF4-FFF2-40B4-BE49-F238E27FC236}">
                <a16:creationId xmlns:a16="http://schemas.microsoft.com/office/drawing/2014/main" id="{296B589A-29E2-5313-E8E3-4B278039AB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8279"/>
          <a:stretch/>
        </p:blipFill>
        <p:spPr>
          <a:xfrm>
            <a:off x="4092880" y="1187491"/>
            <a:ext cx="1264133" cy="263261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A713510-AB86-6ED8-3672-0E4A526DD93E}"/>
              </a:ext>
            </a:extLst>
          </p:cNvPr>
          <p:cNvSpPr txBox="1"/>
          <p:nvPr/>
        </p:nvSpPr>
        <p:spPr>
          <a:xfrm>
            <a:off x="375781" y="87682"/>
            <a:ext cx="2079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800" b="1">
                <a:solidFill>
                  <a:schemeClr val="bg1"/>
                </a:solidFill>
              </a:rPr>
              <a:t>HT200 - 63</a:t>
            </a:r>
            <a:endParaRPr lang="ko-KR" altLang="en-US" sz="2800" b="1">
              <a:solidFill>
                <a:schemeClr val="bg1"/>
              </a:solidFill>
            </a:endParaRP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865667DE-AE29-75D6-B16B-6CB795C2EE8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brightnessContrast bright="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044" t="18218" r="23226" b="3503"/>
          <a:stretch/>
        </p:blipFill>
        <p:spPr>
          <a:xfrm>
            <a:off x="1038665" y="1269078"/>
            <a:ext cx="2079320" cy="2407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6077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225</TotalTime>
  <Words>527</Words>
  <Application>Microsoft Office PowerPoint</Application>
  <PresentationFormat>A4 용지(210x297mm)</PresentationFormat>
  <Paragraphs>417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맑은 고딕</vt:lpstr>
      <vt:lpstr>Arial</vt:lpstr>
      <vt:lpstr>Calibri</vt:lpstr>
      <vt:lpstr>Calibri Light</vt:lpstr>
      <vt:lpstr>Century Gothic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PTH</dc:title>
  <dc:creator>PTH</dc:creator>
  <cp:lastModifiedBy>User</cp:lastModifiedBy>
  <cp:revision>23</cp:revision>
  <dcterms:created xsi:type="dcterms:W3CDTF">2022-07-11T05:06:24Z</dcterms:created>
  <dcterms:modified xsi:type="dcterms:W3CDTF">2023-05-18T19:10:37Z</dcterms:modified>
</cp:coreProperties>
</file>